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8"/>
  </p:notesMasterIdLst>
  <p:sldIdLst>
    <p:sldId id="256" r:id="rId2"/>
    <p:sldId id="258" r:id="rId3"/>
    <p:sldId id="378" r:id="rId4"/>
    <p:sldId id="402" r:id="rId5"/>
    <p:sldId id="399" r:id="rId6"/>
    <p:sldId id="260" r:id="rId7"/>
    <p:sldId id="400" r:id="rId8"/>
    <p:sldId id="403" r:id="rId9"/>
    <p:sldId id="404" r:id="rId10"/>
    <p:sldId id="405" r:id="rId11"/>
    <p:sldId id="406" r:id="rId12"/>
    <p:sldId id="393" r:id="rId13"/>
    <p:sldId id="407" r:id="rId14"/>
    <p:sldId id="408" r:id="rId15"/>
    <p:sldId id="409" r:id="rId16"/>
    <p:sldId id="411" r:id="rId17"/>
    <p:sldId id="412" r:id="rId18"/>
    <p:sldId id="398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41" r:id="rId30"/>
    <p:sldId id="423" r:id="rId31"/>
    <p:sldId id="424" r:id="rId32"/>
    <p:sldId id="451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2" r:id="rId50"/>
    <p:sldId id="443" r:id="rId51"/>
    <p:sldId id="444" r:id="rId52"/>
    <p:sldId id="445" r:id="rId53"/>
    <p:sldId id="446" r:id="rId54"/>
    <p:sldId id="447" r:id="rId55"/>
    <p:sldId id="448" r:id="rId56"/>
    <p:sldId id="449" r:id="rId57"/>
    <p:sldId id="450" r:id="rId58"/>
    <p:sldId id="452" r:id="rId59"/>
    <p:sldId id="453" r:id="rId60"/>
    <p:sldId id="454" r:id="rId61"/>
    <p:sldId id="455" r:id="rId62"/>
    <p:sldId id="468" r:id="rId63"/>
    <p:sldId id="456" r:id="rId64"/>
    <p:sldId id="457" r:id="rId65"/>
    <p:sldId id="458" r:id="rId66"/>
    <p:sldId id="459" r:id="rId67"/>
    <p:sldId id="460" r:id="rId68"/>
    <p:sldId id="461" r:id="rId69"/>
    <p:sldId id="462" r:id="rId70"/>
    <p:sldId id="463" r:id="rId71"/>
    <p:sldId id="464" r:id="rId72"/>
    <p:sldId id="465" r:id="rId73"/>
    <p:sldId id="466" r:id="rId74"/>
    <p:sldId id="467" r:id="rId75"/>
    <p:sldId id="328" r:id="rId76"/>
    <p:sldId id="367" r:id="rId7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Ink Free" panose="03080402000500000000" pitchFamily="66" charset="0"/>
      <p:regular r:id="rId83"/>
    </p:embeddedFont>
    <p:embeddedFont>
      <p:font typeface="Lexend Deca" panose="020B0604020202020204" charset="0"/>
      <p:regular r:id="rId84"/>
    </p:embeddedFont>
    <p:embeddedFont>
      <p:font typeface="Muli" panose="020B0604020202020204" charset="0"/>
      <p:regular r:id="rId85"/>
      <p:bold r:id="rId86"/>
      <p:italic r:id="rId87"/>
      <p:boldItalic r:id="rId88"/>
    </p:embeddedFont>
    <p:embeddedFont>
      <p:font typeface="Muli Regular" panose="020B060402020202020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445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464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110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645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2506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986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992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535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3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83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754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96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051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044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601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890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801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048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990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65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151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876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276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7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4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3139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07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106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746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229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391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7687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634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77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741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3935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753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14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50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4517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24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421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8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8734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740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5558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3713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416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1511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19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041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6168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9074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6968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8510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261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8988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6457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3092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9729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7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731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429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3876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2344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6055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651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14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11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964826" y="1906790"/>
            <a:ext cx="512064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SQL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704647-A2D9-4086-9979-5C9C754455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4344552" y="311618"/>
            <a:ext cx="4489333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 algn="ctr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322384D-0C27-41F8-9A7B-4B5DCC228C57}"/>
              </a:ext>
            </a:extLst>
          </p:cNvPr>
          <p:cNvSpPr txBox="1">
            <a:spLocks/>
          </p:cNvSpPr>
          <p:nvPr/>
        </p:nvSpPr>
        <p:spPr>
          <a:xfrm>
            <a:off x="310115" y="812872"/>
            <a:ext cx="3673720" cy="384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Analyze the system and divide it to its main entities (tables).</a:t>
            </a:r>
          </a:p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-------------------------------------------------------</a:t>
            </a:r>
          </a:p>
          <a:p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elawadee UI" panose="020B0502040204020203" pitchFamily="34" charset="-34"/>
              </a:rPr>
              <a:t>for example we make an ecommerce system so the main entities tables are  Categories, Products, Orders, Customers, etc…</a:t>
            </a: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For each table define what its properties (columns) are and what is their data types.</a:t>
            </a:r>
          </a:p>
          <a:p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-------------------------------------------------------------</a:t>
            </a:r>
          </a:p>
          <a:p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for example customers table have name, city , phone and products table have price, name, etc.., the most important thing don’t forget to add the unique auto increment </a:t>
            </a:r>
            <a:r>
              <a:rPr lang="en-US" sz="1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id</a:t>
            </a:r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 column (Primary Key) because it’s the row identifier.</a:t>
            </a: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</a:endParaRPr>
          </a:p>
          <a:p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</a:endParaRPr>
          </a:p>
          <a:p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Define tables relationships and based on the relationship define the foreign keys.</a:t>
            </a:r>
          </a:p>
          <a:p>
            <a:r>
              <a:rPr lang="en-US" sz="11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------------------------------------------------------------</a:t>
            </a:r>
          </a:p>
          <a:p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for example one-to-many relationship between the products and categories tables so we define the </a:t>
            </a:r>
            <a:r>
              <a:rPr lang="en-US" sz="1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CategoryID</a:t>
            </a:r>
            <a:r>
              <a:rPr lang="en-US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 column (Foreign Key) in the products table, another relation is many-to-many relation between orders and products tables so we make Order Details table that contain the foreign keys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61ADA-E769-43AC-83A7-E5A22206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44552" y="1078106"/>
            <a:ext cx="4489333" cy="375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46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78879" y="216687"/>
            <a:ext cx="8258650" cy="566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Many-To-Many Relationships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FDACF1-A026-44C2-86D4-D1A06EC7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7" y="3121353"/>
            <a:ext cx="6546460" cy="1946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F502B-9460-4AB4-B578-87332DAEB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" b="32705"/>
          <a:stretch/>
        </p:blipFill>
        <p:spPr>
          <a:xfrm>
            <a:off x="2502196" y="783113"/>
            <a:ext cx="6546460" cy="2213759"/>
          </a:xfrm>
          <a:prstGeom prst="rect">
            <a:avLst/>
          </a:prstGeom>
        </p:spPr>
      </p:pic>
      <p:sp>
        <p:nvSpPr>
          <p:cNvPr id="58" name="Google Shape;151;p22">
            <a:extLst>
              <a:ext uri="{FF2B5EF4-FFF2-40B4-BE49-F238E27FC236}">
                <a16:creationId xmlns:a16="http://schemas.microsoft.com/office/drawing/2014/main" id="{276BB67F-18B4-4D0B-B591-88C780CAFCDA}"/>
              </a:ext>
            </a:extLst>
          </p:cNvPr>
          <p:cNvSpPr txBox="1">
            <a:spLocks/>
          </p:cNvSpPr>
          <p:nvPr/>
        </p:nvSpPr>
        <p:spPr>
          <a:xfrm>
            <a:off x="385974" y="956929"/>
            <a:ext cx="2009902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Products ---&gt;</a:t>
            </a:r>
          </a:p>
          <a:p>
            <a:pPr marL="0" indent="0">
              <a:buFont typeface="Muli Regular"/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CategoryID is a foreign key that point to the CategoryID primary key in categories table</a:t>
            </a:r>
          </a:p>
        </p:txBody>
      </p:sp>
      <p:sp>
        <p:nvSpPr>
          <p:cNvPr id="59" name="Google Shape;151;p22">
            <a:extLst>
              <a:ext uri="{FF2B5EF4-FFF2-40B4-BE49-F238E27FC236}">
                <a16:creationId xmlns:a16="http://schemas.microsoft.com/office/drawing/2014/main" id="{6E554D75-0E05-421E-AC34-759E90F628A7}"/>
              </a:ext>
            </a:extLst>
          </p:cNvPr>
          <p:cNvSpPr txBox="1">
            <a:spLocks/>
          </p:cNvSpPr>
          <p:nvPr/>
        </p:nvSpPr>
        <p:spPr>
          <a:xfrm>
            <a:off x="6825752" y="3280085"/>
            <a:ext cx="2807346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&lt;--- Categories</a:t>
            </a:r>
          </a:p>
          <a:p>
            <a:pPr marL="0" indent="0">
              <a:buFont typeface="Muli Regular"/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CategoryID is a primary key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D13F399-34E5-495B-9F25-EC5790A692FD}"/>
              </a:ext>
            </a:extLst>
          </p:cNvPr>
          <p:cNvSpPr/>
          <p:nvPr/>
        </p:nvSpPr>
        <p:spPr>
          <a:xfrm>
            <a:off x="6209410" y="985281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A2DCF2-DFEC-4677-BF38-0F30DB603C11}"/>
              </a:ext>
            </a:extLst>
          </p:cNvPr>
          <p:cNvSpPr/>
          <p:nvPr/>
        </p:nvSpPr>
        <p:spPr>
          <a:xfrm>
            <a:off x="134677" y="3342167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41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78879" y="216687"/>
            <a:ext cx="8258650" cy="566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Many-To-Many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Relationships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Google Shape;151;p22">
            <a:extLst>
              <a:ext uri="{FF2B5EF4-FFF2-40B4-BE49-F238E27FC236}">
                <a16:creationId xmlns:a16="http://schemas.microsoft.com/office/drawing/2014/main" id="{276BB67F-18B4-4D0B-B591-88C780CAFCDA}"/>
              </a:ext>
            </a:extLst>
          </p:cNvPr>
          <p:cNvSpPr txBox="1">
            <a:spLocks/>
          </p:cNvSpPr>
          <p:nvPr/>
        </p:nvSpPr>
        <p:spPr>
          <a:xfrm>
            <a:off x="2076547" y="783113"/>
            <a:ext cx="2009902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Products ---&gt;</a:t>
            </a:r>
          </a:p>
        </p:txBody>
      </p:sp>
      <p:sp>
        <p:nvSpPr>
          <p:cNvPr id="59" name="Google Shape;151;p22">
            <a:extLst>
              <a:ext uri="{FF2B5EF4-FFF2-40B4-BE49-F238E27FC236}">
                <a16:creationId xmlns:a16="http://schemas.microsoft.com/office/drawing/2014/main" id="{6E554D75-0E05-421E-AC34-759E90F628A7}"/>
              </a:ext>
            </a:extLst>
          </p:cNvPr>
          <p:cNvSpPr txBox="1">
            <a:spLocks/>
          </p:cNvSpPr>
          <p:nvPr/>
        </p:nvSpPr>
        <p:spPr>
          <a:xfrm>
            <a:off x="2170888" y="4356551"/>
            <a:ext cx="2807346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Orders ---&gt;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7B238-0BFF-48AC-BE81-77EFAAB92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90" b="19138"/>
          <a:stretch/>
        </p:blipFill>
        <p:spPr>
          <a:xfrm>
            <a:off x="4189229" y="3091629"/>
            <a:ext cx="4954771" cy="2051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50A1-04C9-4EB1-8231-7F9F47110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68" b="32705"/>
          <a:stretch/>
        </p:blipFill>
        <p:spPr>
          <a:xfrm>
            <a:off x="4189229" y="786949"/>
            <a:ext cx="4954771" cy="2213759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D13F399-34E5-495B-9F25-EC5790A692FD}"/>
              </a:ext>
            </a:extLst>
          </p:cNvPr>
          <p:cNvSpPr/>
          <p:nvPr/>
        </p:nvSpPr>
        <p:spPr>
          <a:xfrm>
            <a:off x="4151422" y="978700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EB5FB-BCEE-4696-8A8D-DA8D07A8C287}"/>
              </a:ext>
            </a:extLst>
          </p:cNvPr>
          <p:cNvSpPr/>
          <p:nvPr/>
        </p:nvSpPr>
        <p:spPr>
          <a:xfrm>
            <a:off x="4151422" y="3322757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Google Shape;151;p22">
            <a:extLst>
              <a:ext uri="{FF2B5EF4-FFF2-40B4-BE49-F238E27FC236}">
                <a16:creationId xmlns:a16="http://schemas.microsoft.com/office/drawing/2014/main" id="{4DF63C39-246D-4A7B-8FBF-3ADD0EA08B9A}"/>
              </a:ext>
            </a:extLst>
          </p:cNvPr>
          <p:cNvSpPr txBox="1">
            <a:spLocks/>
          </p:cNvSpPr>
          <p:nvPr/>
        </p:nvSpPr>
        <p:spPr>
          <a:xfrm>
            <a:off x="1089575" y="2833607"/>
            <a:ext cx="2901853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How can we represent the relationship ?!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67A5C-0944-4B82-B522-91345368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54" y="978053"/>
            <a:ext cx="2237425" cy="19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4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78879" y="216687"/>
            <a:ext cx="8258650" cy="5664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Many-To-Many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Relationships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Google Shape;151;p22">
            <a:extLst>
              <a:ext uri="{FF2B5EF4-FFF2-40B4-BE49-F238E27FC236}">
                <a16:creationId xmlns:a16="http://schemas.microsoft.com/office/drawing/2014/main" id="{6E554D75-0E05-421E-AC34-759E90F628A7}"/>
              </a:ext>
            </a:extLst>
          </p:cNvPr>
          <p:cNvSpPr txBox="1">
            <a:spLocks/>
          </p:cNvSpPr>
          <p:nvPr/>
        </p:nvSpPr>
        <p:spPr>
          <a:xfrm>
            <a:off x="7434865" y="2806502"/>
            <a:ext cx="1338685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7B238-0BFF-48AC-BE81-77EFAAB92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700" b="31722"/>
          <a:stretch/>
        </p:blipFill>
        <p:spPr>
          <a:xfrm>
            <a:off x="7064416" y="3410946"/>
            <a:ext cx="2079584" cy="173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50A1-04C9-4EB1-8231-7F9F47110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298" b="32705"/>
          <a:stretch/>
        </p:blipFill>
        <p:spPr>
          <a:xfrm>
            <a:off x="7064416" y="554725"/>
            <a:ext cx="2079584" cy="2213759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D13F399-34E5-495B-9F25-EC5790A692FD}"/>
              </a:ext>
            </a:extLst>
          </p:cNvPr>
          <p:cNvSpPr/>
          <p:nvPr/>
        </p:nvSpPr>
        <p:spPr>
          <a:xfrm>
            <a:off x="7026608" y="746476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EB5FB-BCEE-4696-8A8D-DA8D07A8C287}"/>
              </a:ext>
            </a:extLst>
          </p:cNvPr>
          <p:cNvSpPr/>
          <p:nvPr/>
        </p:nvSpPr>
        <p:spPr>
          <a:xfrm>
            <a:off x="7026608" y="3642074"/>
            <a:ext cx="942754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560BB-321C-4352-9210-8BB8D92C64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7215" y="1755486"/>
            <a:ext cx="6458856" cy="2311636"/>
          </a:xfrm>
          <a:prstGeom prst="rect">
            <a:avLst/>
          </a:prstGeom>
        </p:spPr>
      </p:pic>
      <p:sp>
        <p:nvSpPr>
          <p:cNvPr id="58" name="Google Shape;151;p22">
            <a:extLst>
              <a:ext uri="{FF2B5EF4-FFF2-40B4-BE49-F238E27FC236}">
                <a16:creationId xmlns:a16="http://schemas.microsoft.com/office/drawing/2014/main" id="{276BB67F-18B4-4D0B-B591-88C780CAFCDA}"/>
              </a:ext>
            </a:extLst>
          </p:cNvPr>
          <p:cNvSpPr txBox="1">
            <a:spLocks/>
          </p:cNvSpPr>
          <p:nvPr/>
        </p:nvSpPr>
        <p:spPr>
          <a:xfrm>
            <a:off x="7099256" y="-30710"/>
            <a:ext cx="2009902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Products</a:t>
            </a:r>
          </a:p>
        </p:txBody>
      </p:sp>
      <p:sp>
        <p:nvSpPr>
          <p:cNvPr id="14" name="Google Shape;151;p22">
            <a:extLst>
              <a:ext uri="{FF2B5EF4-FFF2-40B4-BE49-F238E27FC236}">
                <a16:creationId xmlns:a16="http://schemas.microsoft.com/office/drawing/2014/main" id="{A9263A40-5862-4A65-890A-492BCC3AE44E}"/>
              </a:ext>
            </a:extLst>
          </p:cNvPr>
          <p:cNvSpPr txBox="1">
            <a:spLocks/>
          </p:cNvSpPr>
          <p:nvPr/>
        </p:nvSpPr>
        <p:spPr>
          <a:xfrm>
            <a:off x="292055" y="1189060"/>
            <a:ext cx="6458857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Order Details</a:t>
            </a:r>
          </a:p>
        </p:txBody>
      </p:sp>
      <p:sp>
        <p:nvSpPr>
          <p:cNvPr id="15" name="Google Shape;151;p22">
            <a:extLst>
              <a:ext uri="{FF2B5EF4-FFF2-40B4-BE49-F238E27FC236}">
                <a16:creationId xmlns:a16="http://schemas.microsoft.com/office/drawing/2014/main" id="{04F51705-C6E1-4067-A16B-E45D3EA92D4C}"/>
              </a:ext>
            </a:extLst>
          </p:cNvPr>
          <p:cNvSpPr txBox="1">
            <a:spLocks/>
          </p:cNvSpPr>
          <p:nvPr/>
        </p:nvSpPr>
        <p:spPr>
          <a:xfrm>
            <a:off x="401961" y="4255454"/>
            <a:ext cx="6239044" cy="56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xend Deca" panose="020B0604020202020204" charset="0"/>
                <a:cs typeface="Lexend Deca" panose="020B0604020202020204" charset="0"/>
              </a:rPr>
              <a:t>We make a new table that have both foreign keys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945EE-EEA8-46EF-988D-0D492049054A}"/>
              </a:ext>
            </a:extLst>
          </p:cNvPr>
          <p:cNvSpPr/>
          <p:nvPr/>
        </p:nvSpPr>
        <p:spPr>
          <a:xfrm>
            <a:off x="2318324" y="1943818"/>
            <a:ext cx="2188361" cy="2977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88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519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AF0BF-3580-483C-8F87-341358406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50" y="1657679"/>
            <a:ext cx="1828142" cy="182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690FC-53BA-4DBC-B0D3-882C87648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521" y="3075031"/>
            <a:ext cx="2181080" cy="1535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970124-6A49-4880-BFA4-A80B5E438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526" y="1237502"/>
            <a:ext cx="1997792" cy="19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794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4572000" cy="12890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SQL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C3FB0-FC35-4C19-9ACC-0DEE09F4901A}"/>
              </a:ext>
            </a:extLst>
          </p:cNvPr>
          <p:cNvSpPr/>
          <p:nvPr/>
        </p:nvSpPr>
        <p:spPr>
          <a:xfrm>
            <a:off x="418377" y="1848765"/>
            <a:ext cx="5011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Muli Regular"/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xend Deca" panose="020B0604020202020204" charset="0"/>
              </a:rPr>
              <a:t>SQL or Structured Query Language used to communicate with the database by executing commands for creating tables and columns and also reading, filtering, ordering, inserting, updating, deleting data and more.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7989-E811-4BBA-B85F-DE8A4D827E9C}"/>
              </a:ext>
            </a:extLst>
          </p:cNvPr>
          <p:cNvSpPr/>
          <p:nvPr/>
        </p:nvSpPr>
        <p:spPr>
          <a:xfrm>
            <a:off x="567859" y="4027104"/>
            <a:ext cx="64992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Muli Regular"/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  <a:cs typeface="Lexend Deca" panose="020B0604020202020204" charset="0"/>
              </a:rPr>
              <a:t>You can try SQL on bunch of examples from this link</a:t>
            </a:r>
          </a:p>
          <a:p>
            <a:pPr marL="0" indent="0">
              <a:buFont typeface="Muli Regular"/>
              <a:buNone/>
            </a:pP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https://www.w3schools.com/sql/default.asp</a:t>
            </a:r>
          </a:p>
          <a:p>
            <a:pPr marL="0" indent="0">
              <a:buFont typeface="Muli Regular"/>
              <a:buNone/>
            </a:pP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xend Deca" panose="020B0604020202020204" charset="0"/>
              </a:rPr>
              <a:t>https://www.sqlitetutorial.net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B39317-48D8-4576-B527-EFEFC510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8744" y="730102"/>
            <a:ext cx="3302580" cy="25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764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6FA56-B494-4303-9081-4967652E3EAD}"/>
              </a:ext>
            </a:extLst>
          </p:cNvPr>
          <p:cNvSpPr/>
          <p:nvPr/>
        </p:nvSpPr>
        <p:spPr>
          <a:xfrm>
            <a:off x="297873" y="289634"/>
            <a:ext cx="4572000" cy="12890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CRUD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C3FB0-FC35-4C19-9ACC-0DEE09F4901A}"/>
              </a:ext>
            </a:extLst>
          </p:cNvPr>
          <p:cNvSpPr/>
          <p:nvPr/>
        </p:nvSpPr>
        <p:spPr>
          <a:xfrm>
            <a:off x="429869" y="1599309"/>
            <a:ext cx="59828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Muli Regular"/>
              <a:buNone/>
            </a:pPr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Lexend Deca" panose="020B0604020202020204" charset="0"/>
              </a:rPr>
              <a:t>C R U D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B82431-A58C-410C-9828-E2CB654721BB}"/>
              </a:ext>
            </a:extLst>
          </p:cNvPr>
          <p:cNvSpPr/>
          <p:nvPr/>
        </p:nvSpPr>
        <p:spPr>
          <a:xfrm>
            <a:off x="521159" y="3178440"/>
            <a:ext cx="995754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BACF51-6CBD-4A6B-B963-051A10292DB6}"/>
              </a:ext>
            </a:extLst>
          </p:cNvPr>
          <p:cNvSpPr/>
          <p:nvPr/>
        </p:nvSpPr>
        <p:spPr>
          <a:xfrm>
            <a:off x="1698525" y="3176057"/>
            <a:ext cx="995754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A1CC20-6811-4501-ADD4-CB13B8AF37AE}"/>
              </a:ext>
            </a:extLst>
          </p:cNvPr>
          <p:cNvSpPr/>
          <p:nvPr/>
        </p:nvSpPr>
        <p:spPr>
          <a:xfrm>
            <a:off x="2795832" y="3171352"/>
            <a:ext cx="1138219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C4EC0-B6EE-4855-84E9-CF38049440CD}"/>
              </a:ext>
            </a:extLst>
          </p:cNvPr>
          <p:cNvSpPr/>
          <p:nvPr/>
        </p:nvSpPr>
        <p:spPr>
          <a:xfrm>
            <a:off x="3978900" y="3168919"/>
            <a:ext cx="1138219" cy="95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0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18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3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97442" y="1606009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all columns from a table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specific columns from a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809" y="1824393"/>
            <a:ext cx="6146502" cy="3007489"/>
          </a:xfrm>
          <a:prstGeom prst="rect">
            <a:avLst/>
          </a:prstGeom>
        </p:spPr>
      </p:pic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3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97442" y="1606009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all columns from a table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Select specific columns from a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54369" y="1861687"/>
            <a:ext cx="6417068" cy="2958406"/>
          </a:xfrm>
          <a:prstGeom prst="rect">
            <a:avLst/>
          </a:prstGeom>
        </p:spPr>
      </p:pic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48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75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(&gt;, &lt;, &gt;=, &lt;=, =, &lt;&gt;)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21520" y="1208369"/>
            <a:ext cx="6146502" cy="28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3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(&gt;, &lt;, &gt;=, &lt;=, =, &lt;&gt;)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72833" y="815418"/>
            <a:ext cx="5846089" cy="36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0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44189" y="607986"/>
            <a:ext cx="6065397" cy="44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6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2040" y="823484"/>
            <a:ext cx="6065397" cy="374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2041" y="823484"/>
            <a:ext cx="6065395" cy="374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8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9186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94567" y="92922"/>
            <a:ext cx="6018028" cy="50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94567" y="392184"/>
            <a:ext cx="6018028" cy="44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4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46320" y="1683490"/>
            <a:ext cx="4572000" cy="2593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WHERE Clause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Filtering with Text vs Numeric Fields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Comparison operators (=, !=, &gt;, &lt;, &gt;=, &lt;=)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BETWEEN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LIKE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Logic operators (AND, OR, NOT)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IS NULL, IS NOT NULL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44949" y="1043846"/>
            <a:ext cx="5997574" cy="36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619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80391" y="853950"/>
            <a:ext cx="6134913" cy="3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8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80391" y="1231796"/>
            <a:ext cx="6134913" cy="278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41898" y="785132"/>
            <a:ext cx="5522760" cy="37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6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210878" y="1977622"/>
            <a:ext cx="4572000" cy="1295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ascending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single column descending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 then Order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Order rows by several columns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71777" y="-390317"/>
            <a:ext cx="5684874" cy="60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2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1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10115" y="1197691"/>
            <a:ext cx="6041066" cy="645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first row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a specific offset row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3118" y="1520568"/>
            <a:ext cx="5836926" cy="35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  <a:endParaRPr lang="en-US" sz="1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706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310115" y="1197691"/>
            <a:ext cx="6041066" cy="645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first row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Limit resulted rows to a specific number from a specific offset row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33239" y="1197691"/>
            <a:ext cx="6727773" cy="40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7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45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365224" y="1015510"/>
            <a:ext cx="7141462" cy="31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1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15132" y="1015510"/>
            <a:ext cx="7041645" cy="31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47777" y="1129614"/>
            <a:ext cx="7472033" cy="30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5027" y="1129614"/>
            <a:ext cx="6797533" cy="30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692887" y="1935091"/>
            <a:ext cx="4572000" cy="16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MAX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COUNT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AVG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SUM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5027" y="1150612"/>
            <a:ext cx="6797533" cy="29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282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1269" y="1408144"/>
            <a:ext cx="7141462" cy="29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4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(INNER)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55641" y="2284525"/>
            <a:ext cx="7745869" cy="3257682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11525" y="2234950"/>
            <a:ext cx="633329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INNER JOIN keyword selects all rows from both tables as long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as there is a match between the columns. If there are records in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"Orders" table that do not have matches in "Customers“,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these orders will not be shown!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907" y="353146"/>
            <a:ext cx="1657773" cy="11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2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  <a:endParaRPr lang="en-US" sz="1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24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(LEFT)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33900" y="2045304"/>
            <a:ext cx="6718532" cy="3528383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11525" y="2234950"/>
            <a:ext cx="633329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LEFT JOIN keyword returns all records from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left table (Customers), and the matched records from the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right table (Orders). The result is NULL from the right side,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if there is no match.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2907" y="370587"/>
            <a:ext cx="1657773" cy="11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(RIGHT)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10014" y="2045304"/>
            <a:ext cx="7128264" cy="3488137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11525" y="2234950"/>
            <a:ext cx="633329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RIGHT JOIN keyword returns all records from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right table (Employees), and the matched records from the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left table (Orders). The result is NULL from the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left side, when there is no match.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3318" y="370587"/>
            <a:ext cx="1656950" cy="11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 (FULL)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50911" y="2286309"/>
            <a:ext cx="7010057" cy="3488137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BF351171-565F-4BE7-93C6-0F97A68B25EE}"/>
              </a:ext>
            </a:extLst>
          </p:cNvPr>
          <p:cNvSpPr txBox="1">
            <a:spLocks/>
          </p:cNvSpPr>
          <p:nvPr/>
        </p:nvSpPr>
        <p:spPr>
          <a:xfrm>
            <a:off x="499080" y="2630963"/>
            <a:ext cx="661764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The FULL OUTER JOIN keyword returns all matching records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from both tables whether the other table matches or not.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So, if there are rows in "Customers" that do not have matches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in "Orders", or if there are rows in "Orders" that do not have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matches in "Customers", those rows will be listed as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well with NULL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BCB390-C307-4CFA-8EF6-15AFAD0DBE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33318" y="374828"/>
            <a:ext cx="1656950" cy="11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9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423529" y="2248873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GROUP BY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HAVING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8563" y="737190"/>
            <a:ext cx="7008283" cy="36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2EFA2-1B41-483F-94E5-C5D35C13246C}"/>
              </a:ext>
            </a:extLst>
          </p:cNvPr>
          <p:cNvSpPr/>
          <p:nvPr/>
        </p:nvSpPr>
        <p:spPr>
          <a:xfrm>
            <a:off x="423529" y="2248873"/>
            <a:ext cx="4572000" cy="645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GROUP BY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HAVING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03415" y="737190"/>
            <a:ext cx="6638579" cy="36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7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05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184299"/>
            <a:ext cx="9155248" cy="3517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08C8BD-9704-461A-977A-096231B1F6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3231" y="1715386"/>
            <a:ext cx="9231327" cy="37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4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736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485" y="678181"/>
            <a:ext cx="8973030" cy="39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322384D-0C27-41F8-9A7B-4B5DCC228C57}"/>
              </a:ext>
            </a:extLst>
          </p:cNvPr>
          <p:cNvSpPr txBox="1">
            <a:spLocks/>
          </p:cNvSpPr>
          <p:nvPr/>
        </p:nvSpPr>
        <p:spPr>
          <a:xfrm>
            <a:off x="224885" y="1127139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systems made for storing and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manipulating relational data.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7BBC30C7-9E85-4055-BC3C-C97CDCF14DF1}"/>
              </a:ext>
            </a:extLst>
          </p:cNvPr>
          <p:cNvSpPr txBox="1">
            <a:spLocks/>
          </p:cNvSpPr>
          <p:nvPr/>
        </p:nvSpPr>
        <p:spPr>
          <a:xfrm>
            <a:off x="234325" y="2020924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organized in tabular form each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represents an entity like users,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products, categories, etc…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C048DE18-EAF6-422D-B503-70005F88F4CD}"/>
              </a:ext>
            </a:extLst>
          </p:cNvPr>
          <p:cNvSpPr txBox="1">
            <a:spLocks/>
          </p:cNvSpPr>
          <p:nvPr/>
        </p:nvSpPr>
        <p:spPr>
          <a:xfrm>
            <a:off x="234325" y="3155554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table consists of columns that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 entity properties, each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can be any data type like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numbers, text, etc…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D8206E32-E975-43BB-9EA6-DD5F20595119}"/>
              </a:ext>
            </a:extLst>
          </p:cNvPr>
          <p:cNvSpPr txBox="1">
            <a:spLocks/>
          </p:cNvSpPr>
          <p:nvPr/>
        </p:nvSpPr>
        <p:spPr>
          <a:xfrm>
            <a:off x="234325" y="4190952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is an easy language to connect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database and query the data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it easily.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61ADA-E769-43AC-83A7-E5A222063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04930" y="586025"/>
            <a:ext cx="4260112" cy="3720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2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89934" y="216835"/>
            <a:ext cx="6901180" cy="53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3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1043" y="869382"/>
            <a:ext cx="8321914" cy="35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561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8F4DC-D7FC-4FB9-9342-8366BADB3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338794" y="292374"/>
            <a:ext cx="6901180" cy="51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Also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D405C-6CB9-4A98-88F2-3C51D1D848B7}"/>
              </a:ext>
            </a:extLst>
          </p:cNvPr>
          <p:cNvSpPr/>
          <p:nvPr/>
        </p:nvSpPr>
        <p:spPr>
          <a:xfrm>
            <a:off x="428380" y="939085"/>
            <a:ext cx="5985831" cy="3892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/ Drop / Backup Database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/ Drop / Alter Table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Constraints (Not Null, Unique, Primary and Foreign Key)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Indexes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Database normalization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Transactions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Triggers &amp; Stored Procedures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Views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SQL Injection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NoSQL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Replication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Shards</a:t>
            </a:r>
          </a:p>
        </p:txBody>
      </p:sp>
    </p:spTree>
    <p:extLst>
      <p:ext uri="{BB962C8B-B14F-4D97-AF65-F5344CB8AC3E}">
        <p14:creationId xmlns:p14="http://schemas.microsoft.com/office/powerpoint/2010/main" val="23724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115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D405C-6CB9-4A98-88F2-3C51D1D848B7}"/>
              </a:ext>
            </a:extLst>
          </p:cNvPr>
          <p:cNvSpPr/>
          <p:nvPr/>
        </p:nvSpPr>
        <p:spPr>
          <a:xfrm>
            <a:off x="428380" y="1306355"/>
            <a:ext cx="5985831" cy="2954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There is a lot of RDBMS out there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SQLite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MySQL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PostgreSQL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We will use SQLite because it’s simple and easy to work with.</a:t>
            </a:r>
          </a:p>
        </p:txBody>
      </p:sp>
    </p:spTree>
    <p:extLst>
      <p:ext uri="{BB962C8B-B14F-4D97-AF65-F5344CB8AC3E}">
        <p14:creationId xmlns:p14="http://schemas.microsoft.com/office/powerpoint/2010/main" val="14198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58978" y="300272"/>
            <a:ext cx="5927453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7684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57686" y="653330"/>
            <a:ext cx="6930037" cy="4437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5057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90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35829" y="653330"/>
            <a:ext cx="6173751" cy="4437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525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1E55E5-1B5C-479C-B8AF-25638AFCD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25223" y="653330"/>
            <a:ext cx="5594962" cy="4437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883430-75C6-4242-8499-09DE2782F323}"/>
              </a:ext>
            </a:extLst>
          </p:cNvPr>
          <p:cNvSpPr/>
          <p:nvPr/>
        </p:nvSpPr>
        <p:spPr>
          <a:xfrm>
            <a:off x="652170" y="2045304"/>
            <a:ext cx="160551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Read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Update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10798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437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4266-658D-417B-B9B2-253A1095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622"/>
          <a:stretch/>
        </p:blipFill>
        <p:spPr>
          <a:xfrm>
            <a:off x="4731655" y="311618"/>
            <a:ext cx="4412346" cy="4093912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4" y="4405530"/>
            <a:ext cx="7891133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GUI to work with SQLite</a:t>
            </a:r>
          </a:p>
          <a:p>
            <a:pPr marL="342900" indent="-342900"/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k Free" panose="03080402000500000000" pitchFamily="66" charset="0"/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Download</a:t>
            </a:r>
            <a:endParaRPr lang="en-US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https://sqlitebrowser.org</a:t>
            </a:r>
            <a:endParaRPr lang="en-US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Tutorial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https://www.youtube.com/playlist?list=PLU70qqWW4frGdwNh4czgTrCrHvPhyt2aI</a:t>
            </a:r>
            <a:endParaRPr lang="en-US" sz="2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1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884266-658D-417B-B9B2-253A1095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622" b="11062"/>
          <a:stretch/>
        </p:blipFill>
        <p:spPr>
          <a:xfrm>
            <a:off x="4731655" y="1502459"/>
            <a:ext cx="4412346" cy="36410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1007A5-73E7-4027-B1A0-D6F94E1DE9D7}"/>
              </a:ext>
            </a:extLst>
          </p:cNvPr>
          <p:cNvSpPr/>
          <p:nvPr/>
        </p:nvSpPr>
        <p:spPr>
          <a:xfrm>
            <a:off x="400493" y="1923778"/>
            <a:ext cx="4572000" cy="2269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Open Database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Database and tables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Create columns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Modify tables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CRUD with GUI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Execute SQL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Export table to CSV</a:t>
            </a:r>
          </a:p>
        </p:txBody>
      </p:sp>
    </p:spTree>
    <p:extLst>
      <p:ext uri="{BB962C8B-B14F-4D97-AF65-F5344CB8AC3E}">
        <p14:creationId xmlns:p14="http://schemas.microsoft.com/office/powerpoint/2010/main" val="29728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C322384D-0C27-41F8-9A7B-4B5DCC228C57}"/>
              </a:ext>
            </a:extLst>
          </p:cNvPr>
          <p:cNvSpPr txBox="1">
            <a:spLocks/>
          </p:cNvSpPr>
          <p:nvPr/>
        </p:nvSpPr>
        <p:spPr>
          <a:xfrm>
            <a:off x="224885" y="1127139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Users, posts, comments, products, 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61ADA-E769-43AC-83A7-E5A222063A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2059" y="995134"/>
            <a:ext cx="4489333" cy="3753776"/>
          </a:xfrm>
          <a:prstGeom prst="rect">
            <a:avLst/>
          </a:prstGeom>
        </p:spPr>
      </p:pic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00CF2B29-FD67-40EA-BD0C-BE1B432546DB}"/>
              </a:ext>
            </a:extLst>
          </p:cNvPr>
          <p:cNvSpPr txBox="1">
            <a:spLocks/>
          </p:cNvSpPr>
          <p:nvPr/>
        </p:nvSpPr>
        <p:spPr>
          <a:xfrm>
            <a:off x="224885" y="2444660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 table have columns like age, 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gender, username, email, is_online,…</a:t>
            </a:r>
          </a:p>
        </p:txBody>
      </p:sp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AD04331-7A9A-4E0F-A87E-537995C62DF4}"/>
              </a:ext>
            </a:extLst>
          </p:cNvPr>
          <p:cNvSpPr txBox="1">
            <a:spLocks/>
          </p:cNvSpPr>
          <p:nvPr/>
        </p:nvSpPr>
        <p:spPr>
          <a:xfrm>
            <a:off x="224885" y="3875908"/>
            <a:ext cx="28902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is Numeric, username is TEXT</a:t>
            </a:r>
          </a:p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is CHAR, is_online is BOOL</a:t>
            </a:r>
          </a:p>
        </p:txBody>
      </p:sp>
    </p:spTree>
    <p:extLst>
      <p:ext uri="{BB962C8B-B14F-4D97-AF65-F5344CB8AC3E}">
        <p14:creationId xmlns:p14="http://schemas.microsoft.com/office/powerpoint/2010/main" val="227668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3056" y="30883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RDBMS.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Tables, Columns and Data types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design a database.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One-To-Many &amp; Many-To-Many Relationships.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FB, Youtube, Souq.com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Ordering data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4A309ECD-C41A-4E19-92D3-009221FF6DC8}"/>
              </a:ext>
            </a:extLst>
          </p:cNvPr>
          <p:cNvSpPr txBox="1">
            <a:spLocks/>
          </p:cNvSpPr>
          <p:nvPr/>
        </p:nvSpPr>
        <p:spPr>
          <a:xfrm>
            <a:off x="5173802" y="619657"/>
            <a:ext cx="3477904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Aggregate Functions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Joining tables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Subqueries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Inserting new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and SQLite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Browser for SQLite</a:t>
            </a:r>
          </a:p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729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2678</Words>
  <Application>Microsoft Office PowerPoint</Application>
  <PresentationFormat>On-screen Show (16:9)</PresentationFormat>
  <Paragraphs>810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Lexend Deca</vt:lpstr>
      <vt:lpstr>Ink Free</vt:lpstr>
      <vt:lpstr>Muli Regular</vt:lpstr>
      <vt:lpstr>Consolas</vt:lpstr>
      <vt:lpstr>Courier New</vt:lpstr>
      <vt:lpstr>Muli</vt:lpstr>
      <vt:lpstr>Arial</vt:lpstr>
      <vt:lpstr>Aliena template</vt:lpstr>
      <vt:lpstr>Databases &amp; SQL</vt:lpstr>
      <vt:lpstr>Hello!</vt:lpstr>
      <vt:lpstr>Hello!</vt:lpstr>
      <vt:lpstr>PowerPoint Presentation</vt:lpstr>
      <vt:lpstr>PowerPoint Presentation</vt:lpstr>
      <vt:lpstr>What is RDBMS.</vt:lpstr>
      <vt:lpstr>PowerPoint Presentation</vt:lpstr>
      <vt:lpstr>Tables, Columns and Data types</vt:lpstr>
      <vt:lpstr>PowerPoint Presentation</vt:lpstr>
      <vt:lpstr>How to design a database.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Examples: FB, Youtube, Souq.com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Selecting data</vt:lpstr>
      <vt:lpstr>Selecting data</vt:lpstr>
      <vt:lpstr>PowerPoint Presentation</vt:lpstr>
      <vt:lpstr>Filtering data</vt:lpstr>
      <vt:lpstr>Filtering data</vt:lpstr>
      <vt:lpstr>Filtering data</vt:lpstr>
      <vt:lpstr>Filtering data</vt:lpstr>
      <vt:lpstr>Filtering data</vt:lpstr>
      <vt:lpstr>Filtering data</vt:lpstr>
      <vt:lpstr>Filtering data</vt:lpstr>
      <vt:lpstr>Filtering data</vt:lpstr>
      <vt:lpstr>PowerPoint Presentation</vt:lpstr>
      <vt:lpstr>Ordering data</vt:lpstr>
      <vt:lpstr>Ordering data</vt:lpstr>
      <vt:lpstr>Ordering data</vt:lpstr>
      <vt:lpstr>Ordering data</vt:lpstr>
      <vt:lpstr>PowerPoint Presentation</vt:lpstr>
      <vt:lpstr>Limiting data</vt:lpstr>
      <vt:lpstr>Limiting data</vt:lpstr>
      <vt:lpstr>PowerPoint Presentation</vt:lpstr>
      <vt:lpstr>Aggregate Functions</vt:lpstr>
      <vt:lpstr>Aggregate Functions</vt:lpstr>
      <vt:lpstr>Aggregate Functions</vt:lpstr>
      <vt:lpstr>Aggregate Functions</vt:lpstr>
      <vt:lpstr>Aggregate Functions</vt:lpstr>
      <vt:lpstr>PowerPoint Presentation</vt:lpstr>
      <vt:lpstr>Joining tables</vt:lpstr>
      <vt:lpstr>Joining tables (INNER)</vt:lpstr>
      <vt:lpstr>Joining tables (LEFT)</vt:lpstr>
      <vt:lpstr>Joining tables (RIGHT)</vt:lpstr>
      <vt:lpstr>Joining tables (FULL)</vt:lpstr>
      <vt:lpstr>PowerPoint Presentation</vt:lpstr>
      <vt:lpstr>Grouping data</vt:lpstr>
      <vt:lpstr>Grouping data</vt:lpstr>
      <vt:lpstr>PowerPoint Presentation</vt:lpstr>
      <vt:lpstr>Subqueries</vt:lpstr>
      <vt:lpstr>PowerPoint Presentation</vt:lpstr>
      <vt:lpstr>Inserting new data</vt:lpstr>
      <vt:lpstr>PowerPoint Presentation</vt:lpstr>
      <vt:lpstr>Updating data</vt:lpstr>
      <vt:lpstr>Updating data</vt:lpstr>
      <vt:lpstr>PowerPoint Presentation</vt:lpstr>
      <vt:lpstr>Deleting data</vt:lpstr>
      <vt:lpstr>Check Also</vt:lpstr>
      <vt:lpstr>PowerPoint Presentation</vt:lpstr>
      <vt:lpstr>Python and SQLite</vt:lpstr>
      <vt:lpstr>Python and SQLite</vt:lpstr>
      <vt:lpstr>Python and SQLite</vt:lpstr>
      <vt:lpstr>Python and SQLite</vt:lpstr>
      <vt:lpstr>Python and SQLite</vt:lpstr>
      <vt:lpstr>PowerPoint Presentation</vt:lpstr>
      <vt:lpstr>DB Browser for SQLite</vt:lpstr>
      <vt:lpstr>DB Browser for SQLite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178</cp:revision>
  <dcterms:modified xsi:type="dcterms:W3CDTF">2020-07-09T04:43:21Z</dcterms:modified>
</cp:coreProperties>
</file>